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</p:sldMasterIdLst>
  <p:notesMasterIdLst>
    <p:notesMasterId r:id="rId14"/>
  </p:notesMasterIdLst>
  <p:sldIdLst>
    <p:sldId id="257" r:id="rId3"/>
    <p:sldId id="349" r:id="rId4"/>
    <p:sldId id="453" r:id="rId5"/>
    <p:sldId id="455" r:id="rId6"/>
    <p:sldId id="456" r:id="rId7"/>
    <p:sldId id="457" r:id="rId8"/>
    <p:sldId id="458" r:id="rId9"/>
    <p:sldId id="460" r:id="rId10"/>
    <p:sldId id="461" r:id="rId11"/>
    <p:sldId id="462" r:id="rId12"/>
    <p:sldId id="4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30" autoAdjust="0"/>
    <p:restoredTop sz="94660"/>
  </p:normalViewPr>
  <p:slideViewPr>
    <p:cSldViewPr>
      <p:cViewPr varScale="1">
        <p:scale>
          <a:sx n="92" d="100"/>
          <a:sy n="92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F5332-2E67-4197-A9D6-96730940DD45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D3CE85-8A39-439B-A638-99B69752E8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126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97659-6C04-48EA-B305-2919BD7837F2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8963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6254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9262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8463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1740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0117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7961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4571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762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219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533400"/>
            <a:ext cx="7721600" cy="1905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28950"/>
            <a:ext cx="64008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spcBef>
                <a:spcPct val="0"/>
              </a:spcBef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916C66C5-7DFE-4220-9FE1-A3CA8EA0103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6567" name="Line 7"/>
          <p:cNvSpPr>
            <a:spLocks noChangeShapeType="1"/>
          </p:cNvSpPr>
          <p:nvPr/>
        </p:nvSpPr>
        <p:spPr bwMode="auto">
          <a:xfrm>
            <a:off x="457200" y="2514600"/>
            <a:ext cx="8153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DFD222-E453-472C-B553-43E1189E21AE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94EAD-3A0D-43D4-AD18-89E091F4326E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D81A84-347F-4DDF-BAE7-4AD7EF67DA1A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3EE4D-9D4E-4EF0-AD47-C324AD7553D9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B8B5A-F46E-49EF-8E49-7D4823E30156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B12839-AB46-4EE9-A4EF-3FE952E895F7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5C15F-19E2-41FF-8AF4-667E84177D41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altLang="zh-CN" sz="3400" b="1" kern="1200" dirty="0">
                <a:solidFill>
                  <a:srgbClr val="A5002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18FE5-389E-4DA0-81AC-5EB98838DD89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CC775-3ADC-47AB-BC2E-E60055130C74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CE291-D8F3-4C90-A8DB-6733BB373E02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标题，剪贴画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82042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剪贴画占位符 2"/>
          <p:cNvSpPr>
            <a:spLocks noGrp="1"/>
          </p:cNvSpPr>
          <p:nvPr>
            <p:ph type="clipArt"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2293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7310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3093B3B-E81E-490B-8F1F-1C571ED82160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fld id="{6B1821FE-FA4C-47C1-B685-876E6334E4D6}" type="slidenum">
              <a:rPr lang="en-US" smtClean="0">
                <a:solidFill>
                  <a:srgbClr val="5E574E"/>
                </a:solidFill>
              </a:rPr>
              <a:pPr eaLnBrk="0" fontAlgn="base" hangingPunct="0"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3" name="Line 7"/>
          <p:cNvSpPr>
            <a:spLocks noChangeShapeType="1"/>
          </p:cNvSpPr>
          <p:nvPr/>
        </p:nvSpPr>
        <p:spPr bwMode="auto">
          <a:xfrm>
            <a:off x="457200" y="1600200"/>
            <a:ext cx="8153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z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y"/>
        <a:defRPr kumimoji="1"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x"/>
        <a:defRPr kumimoji="1"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kumimoji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295400"/>
            <a:ext cx="8153400" cy="3048000"/>
          </a:xfrm>
        </p:spPr>
        <p:txBody>
          <a:bodyPr/>
          <a:lstStyle/>
          <a:p>
            <a:r>
              <a:rPr lang="en-US" altLang="zh-CN" sz="3200" b="1" dirty="0" smtClean="0">
                <a:solidFill>
                  <a:srgbClr val="A50021"/>
                </a:solidFill>
              </a:rPr>
              <a:t>Lecture 22: LM3S9B96 Microcontroller – </a:t>
            </a:r>
            <a:r>
              <a:rPr lang="en-US" altLang="zh-CN" sz="3200" b="1" dirty="0" err="1" smtClean="0">
                <a:solidFill>
                  <a:srgbClr val="A50021"/>
                </a:solidFill>
              </a:rPr>
              <a:t>SysTick</a:t>
            </a:r>
            <a:r>
              <a:rPr lang="en-US" altLang="zh-CN" sz="3200" b="1" dirty="0" smtClean="0">
                <a:solidFill>
                  <a:srgbClr val="A50021"/>
                </a:solidFill>
              </a:rPr>
              <a:t> and General-Purpose Timers</a:t>
            </a:r>
            <a:br>
              <a:rPr lang="en-US" altLang="zh-CN" sz="3200" b="1" dirty="0" smtClean="0">
                <a:solidFill>
                  <a:srgbClr val="A50021"/>
                </a:solidFill>
              </a:rPr>
            </a:br>
            <a:endParaRPr lang="en-US" altLang="zh-CN" sz="3200" dirty="0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Block Diagram</a:t>
            </a:r>
            <a:endParaRPr lang="en-GB" sz="32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657350"/>
            <a:ext cx="8553450" cy="520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Initialization and Configuration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To use the general-purpose timers, the peripheral clock must be enabled by setting the TIMER0, TIMER1, TIMER2, and TIMER3 bits in the </a:t>
            </a:r>
            <a:r>
              <a:rPr lang="en-US" sz="2000" b="1" dirty="0" smtClean="0"/>
              <a:t>RCGC1 </a:t>
            </a:r>
            <a:r>
              <a:rPr lang="en-US" sz="2000" dirty="0" smtClean="0"/>
              <a:t>register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If using any CCP pins, the clock to the appropriate GPIO module must be enabled via the </a:t>
            </a:r>
            <a:r>
              <a:rPr lang="en-US" sz="2000" b="1" dirty="0" smtClean="0"/>
              <a:t>RCGC2 </a:t>
            </a:r>
            <a:r>
              <a:rPr lang="en-US" sz="2000" dirty="0" smtClean="0"/>
              <a:t>register and configure the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PMCn</a:t>
            </a:r>
            <a:r>
              <a:rPr lang="en-US" sz="2000" dirty="0" smtClean="0"/>
              <a:t> fields in the </a:t>
            </a:r>
            <a:r>
              <a:rPr lang="en-US" sz="2000" b="1" dirty="0" smtClean="0"/>
              <a:t>GPIOPCTL </a:t>
            </a:r>
            <a:r>
              <a:rPr lang="en-US" sz="2000" dirty="0" smtClean="0"/>
              <a:t>register</a:t>
            </a:r>
            <a:r>
              <a:rPr lang="en-US" sz="2000" b="1" dirty="0" smtClean="0"/>
              <a:t> </a:t>
            </a:r>
            <a:r>
              <a:rPr lang="en-US" sz="2000" dirty="0" smtClean="0"/>
              <a:t>to assign the CCP signals to the appropriate pins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b="1" dirty="0" smtClean="0"/>
              <a:t>32-Bit One-Shot/Periodic Timer Mode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b="1" dirty="0" smtClean="0"/>
              <a:t>32-Bit Real-Time Clock (RTC) Mode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b="1" dirty="0" smtClean="0"/>
              <a:t>16-Bit One-Shot/Periodic Timer Mode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b="1" dirty="0" smtClean="0"/>
              <a:t>Input Edge-Count Mode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b="1" dirty="0" smtClean="0"/>
              <a:t>16-Bit Input Edge Timing Mode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b="1" dirty="0" smtClean="0"/>
              <a:t>16-Bit PWM Mode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187624" y="685800"/>
            <a:ext cx="7600776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 smtClean="0"/>
              <a:t>Stellaris</a:t>
            </a:r>
            <a:r>
              <a:rPr lang="en-US" sz="3600" b="1" dirty="0" smtClean="0"/>
              <a:t>® LM3S9B96 Microcontroller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sz="3600" dirty="0" smtClean="0">
                <a:solidFill>
                  <a:srgbClr val="000000"/>
                </a:solidFill>
                <a:latin typeface="Arial Black" pitchFamily="34" charset="0"/>
              </a:rPr>
              <a:t>Data Sheet</a:t>
            </a:r>
            <a:endParaRPr kumimoji="1" lang="en-GB" sz="3600" dirty="0" smtClean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066800" y="2895600"/>
            <a:ext cx="7105600" cy="23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r>
              <a:rPr kumimoji="1" lang="en-GB" sz="2800" dirty="0" smtClean="0">
                <a:solidFill>
                  <a:srgbClr val="000000"/>
                </a:solidFill>
                <a:latin typeface="Arial Black" pitchFamily="34" charset="0"/>
              </a:rPr>
              <a:t>Chapter 2.2.8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r>
              <a:rPr lang="en-US" sz="2800" b="1" dirty="0" smtClean="0"/>
              <a:t>System Timer (</a:t>
            </a:r>
            <a:r>
              <a:rPr lang="en-US" sz="2800" b="1" dirty="0" err="1" smtClean="0"/>
              <a:t>SysTick</a:t>
            </a:r>
            <a:r>
              <a:rPr lang="en-US" sz="2800" b="1" dirty="0" smtClean="0"/>
              <a:t>)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endParaRPr lang="en-US" sz="2800" b="1" dirty="0" smtClean="0"/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r>
              <a:rPr kumimoji="1" lang="en-US" sz="2800" b="1" dirty="0" smtClean="0">
                <a:solidFill>
                  <a:srgbClr val="000000"/>
                </a:solidFill>
                <a:latin typeface="Arial Black" pitchFamily="34" charset="0"/>
              </a:rPr>
              <a:t>Chapter 11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r>
              <a:rPr kumimoji="1" lang="en-US" sz="2800" b="1" dirty="0" smtClean="0">
                <a:solidFill>
                  <a:srgbClr val="000000"/>
                </a:solidFill>
                <a:latin typeface="Arial Black" pitchFamily="34" charset="0"/>
              </a:rPr>
              <a:t>General-Purpose Timers</a:t>
            </a:r>
            <a:endParaRPr kumimoji="1" lang="en-GB" sz="2800" dirty="0" smtClean="0">
              <a:solidFill>
                <a:srgbClr val="00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System Timer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Cortex-M3 includes an integrated system timer, </a:t>
            </a:r>
            <a:r>
              <a:rPr lang="en-US" sz="2400" dirty="0" err="1" smtClean="0"/>
              <a:t>SysTick</a:t>
            </a:r>
            <a:endParaRPr lang="en-US" sz="2400" dirty="0" smtClean="0"/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Provides a simple, 24-bit clear-on-write, decrementing, wrap-on-zero counter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An RTOS tick timer which fires at a programmable rate (for example, 100 Hz) and invokes a </a:t>
            </a:r>
            <a:r>
              <a:rPr lang="en-US" sz="2400" dirty="0" err="1" smtClean="0"/>
              <a:t>SysTick</a:t>
            </a:r>
            <a:r>
              <a:rPr lang="en-US" sz="2400" dirty="0" smtClean="0"/>
              <a:t> handler routine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A high-speed alarm timer using the system clock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A variable rate alarm or signal timer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A simple counter used to measure time to completion and time used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Functional Description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timer consists of three registers: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b="1" dirty="0" err="1" smtClean="0"/>
              <a:t>SysTick</a:t>
            </a:r>
            <a:r>
              <a:rPr lang="en-US" sz="2400" b="1" dirty="0" smtClean="0"/>
              <a:t> Control and Status Register:</a:t>
            </a:r>
            <a:r>
              <a:rPr lang="en-US" sz="2400" dirty="0" smtClean="0"/>
              <a:t> a control and status counter to configure its clock, enable the counter, enable the </a:t>
            </a:r>
            <a:r>
              <a:rPr lang="en-US" sz="2400" dirty="0" err="1" smtClean="0"/>
              <a:t>SysTick</a:t>
            </a:r>
            <a:r>
              <a:rPr lang="en-US" sz="2400" dirty="0" smtClean="0"/>
              <a:t> interrupt, and determine counter status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b="1" dirty="0" err="1" smtClean="0"/>
              <a:t>SysTick</a:t>
            </a:r>
            <a:r>
              <a:rPr lang="en-US" sz="2400" b="1" dirty="0" smtClean="0"/>
              <a:t> Reload Value Register:</a:t>
            </a:r>
            <a:r>
              <a:rPr lang="en-US" sz="2400" dirty="0" smtClean="0"/>
              <a:t> the reload value for the counter, used to provide the counter's wrap value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b="1" dirty="0" err="1" smtClean="0"/>
              <a:t>SysTick</a:t>
            </a:r>
            <a:r>
              <a:rPr lang="en-US" sz="2400" b="1" dirty="0" smtClean="0"/>
              <a:t> Current Value Register:</a:t>
            </a:r>
            <a:r>
              <a:rPr lang="en-US" sz="2400" dirty="0" smtClean="0"/>
              <a:t> the current value of the counter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Note: the </a:t>
            </a:r>
            <a:r>
              <a:rPr lang="en-US" sz="2400" dirty="0" err="1" smtClean="0"/>
              <a:t>SysTick</a:t>
            </a:r>
            <a:r>
              <a:rPr lang="en-US" sz="2400" dirty="0" smtClean="0"/>
              <a:t> Calibration Value Register, is not implemented in the </a:t>
            </a:r>
            <a:r>
              <a:rPr lang="en-US" sz="2400" dirty="0" err="1" smtClean="0"/>
              <a:t>Stellaris</a:t>
            </a:r>
            <a:r>
              <a:rPr lang="en-US" sz="2400" dirty="0" smtClean="0"/>
              <a:t> devices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Functional Description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When enabled, the timer counts down on each clock from the reload value to zero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Reloads (wraps) to the value in the </a:t>
            </a:r>
            <a:r>
              <a:rPr lang="en-US" sz="2000" b="1" dirty="0" err="1" smtClean="0"/>
              <a:t>SysTick</a:t>
            </a:r>
            <a:r>
              <a:rPr lang="en-US" sz="2000" b="1" dirty="0" smtClean="0"/>
              <a:t> Reload Value register </a:t>
            </a:r>
            <a:r>
              <a:rPr lang="en-US" sz="2000" dirty="0" smtClean="0"/>
              <a:t>on the next clock edge, then decrements on subsequent clocks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Clearing the </a:t>
            </a:r>
            <a:r>
              <a:rPr lang="en-US" sz="2000" b="1" dirty="0" err="1" smtClean="0"/>
              <a:t>SysTick</a:t>
            </a:r>
            <a:r>
              <a:rPr lang="en-US" sz="2000" b="1" dirty="0" smtClean="0"/>
              <a:t> Reload Value register </a:t>
            </a:r>
            <a:r>
              <a:rPr lang="en-US" sz="2000" dirty="0" smtClean="0"/>
              <a:t>disables the counter on the next wrap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When the counter reaches zero, the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COUNTFLAG</a:t>
            </a:r>
            <a:r>
              <a:rPr lang="en-US" sz="2000" dirty="0" smtClean="0"/>
              <a:t> status bit is set (clears on reads)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Writing to the </a:t>
            </a:r>
            <a:r>
              <a:rPr lang="en-US" sz="2000" b="1" dirty="0" err="1" smtClean="0"/>
              <a:t>SysTick</a:t>
            </a:r>
            <a:r>
              <a:rPr lang="en-US" sz="2000" b="1" dirty="0" smtClean="0"/>
              <a:t> Current Value register </a:t>
            </a:r>
            <a:r>
              <a:rPr lang="en-US" sz="2000" dirty="0" smtClean="0"/>
              <a:t>clears the register and the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COUNTFLAG</a:t>
            </a:r>
            <a:r>
              <a:rPr lang="en-US" sz="2000" dirty="0" smtClean="0"/>
              <a:t> status bit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On a read from the </a:t>
            </a:r>
            <a:r>
              <a:rPr lang="en-US" sz="2000" b="1" dirty="0" err="1" smtClean="0"/>
              <a:t>SysTick</a:t>
            </a:r>
            <a:r>
              <a:rPr lang="en-US" sz="2000" b="1" dirty="0" smtClean="0"/>
              <a:t> Current Value register </a:t>
            </a:r>
            <a:r>
              <a:rPr lang="en-US" sz="2000" dirty="0" smtClean="0"/>
              <a:t>, the current value is the value of the register at the time the register is accessed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If the core is in debug state (halted), the counter does not decrement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558088" cy="536104"/>
          </a:xfrm>
        </p:spPr>
        <p:txBody>
          <a:bodyPr/>
          <a:lstStyle/>
          <a:p>
            <a:r>
              <a:rPr lang="en-US" sz="3200" b="1" dirty="0" err="1" smtClean="0"/>
              <a:t>SysTick</a:t>
            </a:r>
            <a:r>
              <a:rPr lang="en-US" sz="3200" b="1" dirty="0" smtClean="0"/>
              <a:t> Control and Status Register</a:t>
            </a:r>
            <a:endParaRPr lang="en-GB" sz="32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900564"/>
            <a:ext cx="6103243" cy="5930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err="1" smtClean="0"/>
              <a:t>SysTick</a:t>
            </a:r>
            <a:r>
              <a:rPr lang="en-US" sz="3200" b="1" dirty="0" smtClean="0"/>
              <a:t> Reload Value Register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start value </a:t>
            </a:r>
            <a:r>
              <a:rPr lang="en-US" sz="2400" i="1" dirty="0" smtClean="0"/>
              <a:t>N</a:t>
            </a:r>
            <a:r>
              <a:rPr lang="en-US" sz="2400" dirty="0" smtClean="0"/>
              <a:t> can be between 1 and 0x00FF.FFFF, firing every </a:t>
            </a:r>
            <a:r>
              <a:rPr lang="en-US" sz="2400" i="1" dirty="0" smtClean="0"/>
              <a:t>N</a:t>
            </a:r>
            <a:r>
              <a:rPr lang="en-US" sz="2400" dirty="0" smtClean="0"/>
              <a:t>+1 clock.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For example, if a tick interrupt is required every 100 clock pulses, 99 must be written into the RELOAD field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645024"/>
            <a:ext cx="8688076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err="1" smtClean="0"/>
              <a:t>SysTick</a:t>
            </a:r>
            <a:r>
              <a:rPr lang="en-US" sz="3200" b="1" dirty="0" smtClean="0"/>
              <a:t> Current Value Register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</a:t>
            </a:r>
            <a:r>
              <a:rPr lang="en-US" sz="2400" dirty="0" err="1" smtClean="0"/>
              <a:t>SysTick</a:t>
            </a:r>
            <a:r>
              <a:rPr lang="en-US" sz="2400" dirty="0" smtClean="0"/>
              <a:t> Current Value Register contains the current value of the counter.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780928"/>
            <a:ext cx="8218320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General-Purpose Timers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Programmable timers can be used to count or time external events that drive the Timer input pins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</a:t>
            </a:r>
            <a:r>
              <a:rPr lang="en-US" sz="2400" dirty="0" err="1" smtClean="0"/>
              <a:t>Stellaris</a:t>
            </a:r>
            <a:r>
              <a:rPr lang="en-US" sz="2400" dirty="0" smtClean="0"/>
              <a:t> General-Purpose Timer Module (GPTM) contains four GPTM blocks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Each GPTM block provides two 16-bit timers/counters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can be configured to operate independently as timers or event counters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or configured to operate as one 32-bit timer or one 32-bit Real-Time Clock (RTC)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2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tallings">
  <a:themeElements>
    <a:clrScheme name="stallings.po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stallings.pot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allings.po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.po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.po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3834</TotalTime>
  <Words>545</Words>
  <Application>Microsoft Office PowerPoint</Application>
  <PresentationFormat>全屏显示(4:3)</PresentationFormat>
  <Paragraphs>61</Paragraphs>
  <Slides>11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21" baseType="lpstr">
      <vt:lpstr>Monotype Sorts</vt:lpstr>
      <vt:lpstr>宋体</vt:lpstr>
      <vt:lpstr>Arial</vt:lpstr>
      <vt:lpstr>Arial Black</vt:lpstr>
      <vt:lpstr>Calibri</vt:lpstr>
      <vt:lpstr>Courier New</vt:lpstr>
      <vt:lpstr>Tahoma</vt:lpstr>
      <vt:lpstr>Times New Roman</vt:lpstr>
      <vt:lpstr>Office 主题</vt:lpstr>
      <vt:lpstr>1_stallings</vt:lpstr>
      <vt:lpstr>Lecture 22: LM3S9B96 Microcontroller – SysTick and General-Purpose Timers </vt:lpstr>
      <vt:lpstr>PowerPoint 演示文稿</vt:lpstr>
      <vt:lpstr>System Timer</vt:lpstr>
      <vt:lpstr>Functional Description</vt:lpstr>
      <vt:lpstr>Functional Description</vt:lpstr>
      <vt:lpstr>SysTick Control and Status Register</vt:lpstr>
      <vt:lpstr>SysTick Reload Value Register</vt:lpstr>
      <vt:lpstr>SysTick Current Value Register</vt:lpstr>
      <vt:lpstr>General-Purpose Timers</vt:lpstr>
      <vt:lpstr>Block Diagram</vt:lpstr>
      <vt:lpstr>Initialization and Configuration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2: More on I/O and Memory</dc:title>
  <dc:creator>archee</dc:creator>
  <cp:lastModifiedBy>archee</cp:lastModifiedBy>
  <cp:revision>211</cp:revision>
  <dcterms:created xsi:type="dcterms:W3CDTF">2012-02-15T06:15:34Z</dcterms:created>
  <dcterms:modified xsi:type="dcterms:W3CDTF">2014-02-25T03:38:38Z</dcterms:modified>
</cp:coreProperties>
</file>